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af-Z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6ECA-7F22-4DB7-85AF-0879A49F25B7}" type="datetimeFigureOut">
              <a:rPr lang="af-ZA" smtClean="0"/>
              <a:t>2016/12/23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77F-A324-4978-BAE6-2FE721D66632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3462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6ECA-7F22-4DB7-85AF-0879A49F25B7}" type="datetimeFigureOut">
              <a:rPr lang="af-ZA" smtClean="0"/>
              <a:t>2016/12/23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77F-A324-4978-BAE6-2FE721D66632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96103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6ECA-7F22-4DB7-85AF-0879A49F25B7}" type="datetimeFigureOut">
              <a:rPr lang="af-ZA" smtClean="0"/>
              <a:t>2016/12/23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77F-A324-4978-BAE6-2FE721D66632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09350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6ECA-7F22-4DB7-85AF-0879A49F25B7}" type="datetimeFigureOut">
              <a:rPr lang="af-ZA" smtClean="0"/>
              <a:t>2016/12/23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77F-A324-4978-BAE6-2FE721D66632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6295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6ECA-7F22-4DB7-85AF-0879A49F25B7}" type="datetimeFigureOut">
              <a:rPr lang="af-ZA" smtClean="0"/>
              <a:t>2016/12/23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77F-A324-4978-BAE6-2FE721D66632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36138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6ECA-7F22-4DB7-85AF-0879A49F25B7}" type="datetimeFigureOut">
              <a:rPr lang="af-ZA" smtClean="0"/>
              <a:t>2016/12/23</a:t>
            </a:fld>
            <a:endParaRPr lang="af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77F-A324-4978-BAE6-2FE721D66632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9923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6ECA-7F22-4DB7-85AF-0879A49F25B7}" type="datetimeFigureOut">
              <a:rPr lang="af-ZA" smtClean="0"/>
              <a:t>2016/12/23</a:t>
            </a:fld>
            <a:endParaRPr lang="af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77F-A324-4978-BAE6-2FE721D66632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23766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6ECA-7F22-4DB7-85AF-0879A49F25B7}" type="datetimeFigureOut">
              <a:rPr lang="af-ZA" smtClean="0"/>
              <a:t>2016/12/23</a:t>
            </a:fld>
            <a:endParaRPr lang="af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77F-A324-4978-BAE6-2FE721D66632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217587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6ECA-7F22-4DB7-85AF-0879A49F25B7}" type="datetimeFigureOut">
              <a:rPr lang="af-ZA" smtClean="0"/>
              <a:t>2016/12/23</a:t>
            </a:fld>
            <a:endParaRPr lang="af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77F-A324-4978-BAE6-2FE721D66632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343331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6ECA-7F22-4DB7-85AF-0879A49F25B7}" type="datetimeFigureOut">
              <a:rPr lang="af-ZA" smtClean="0"/>
              <a:t>2016/12/23</a:t>
            </a:fld>
            <a:endParaRPr lang="af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77F-A324-4978-BAE6-2FE721D66632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57812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6ECA-7F22-4DB7-85AF-0879A49F25B7}" type="datetimeFigureOut">
              <a:rPr lang="af-ZA" smtClean="0"/>
              <a:t>2016/12/23</a:t>
            </a:fld>
            <a:endParaRPr lang="af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f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0777F-A324-4978-BAE6-2FE721D66632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64153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26ECA-7F22-4DB7-85AF-0879A49F25B7}" type="datetimeFigureOut">
              <a:rPr lang="af-ZA" smtClean="0"/>
              <a:t>2016/12/23</a:t>
            </a:fld>
            <a:endParaRPr lang="af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f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0777F-A324-4978-BAE6-2FE721D66632}" type="slidenum">
              <a:rPr lang="af-ZA" smtClean="0"/>
              <a:t>‹#›</a:t>
            </a:fld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168420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978" y="464234"/>
            <a:ext cx="10775853" cy="59084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স্বাগতম </a:t>
            </a:r>
            <a:endParaRPr lang="af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629" y="611944"/>
            <a:ext cx="8426549" cy="56130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386732" y="4501661"/>
            <a:ext cx="2759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স্বাগতম</a:t>
            </a:r>
            <a:r>
              <a:rPr lang="bn-BD" dirty="0" smtClean="0"/>
              <a:t> </a:t>
            </a:r>
            <a:endParaRPr lang="af-ZA" dirty="0"/>
          </a:p>
        </p:txBody>
      </p:sp>
    </p:spTree>
    <p:extLst>
      <p:ext uri="{BB962C8B-B14F-4D97-AF65-F5344CB8AC3E}">
        <p14:creationId xmlns:p14="http://schemas.microsoft.com/office/powerpoint/2010/main" val="226358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587262" y="436098"/>
            <a:ext cx="4951828" cy="1364566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</a:rPr>
              <a:t>মূল্যায়ন</a:t>
            </a:r>
            <a:r>
              <a:rPr lang="bn-BD" dirty="0" smtClean="0"/>
              <a:t> </a:t>
            </a:r>
            <a:endParaRPr lang="af-ZA" dirty="0"/>
          </a:p>
        </p:txBody>
      </p:sp>
      <p:sp>
        <p:nvSpPr>
          <p:cNvPr id="4" name="Flowchart: Terminator 3"/>
          <p:cNvSpPr/>
          <p:nvPr/>
        </p:nvSpPr>
        <p:spPr>
          <a:xfrm>
            <a:off x="281354" y="2124221"/>
            <a:ext cx="11268221" cy="1111347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rgbClr val="FFFF00"/>
                </a:solidFill>
              </a:rPr>
              <a:t>صِحة</a:t>
            </a:r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bn-BD" sz="3200" dirty="0" smtClean="0">
                <a:solidFill>
                  <a:srgbClr val="FFFF00"/>
                </a:solidFill>
              </a:rPr>
              <a:t> ও </a:t>
            </a:r>
            <a:r>
              <a:rPr lang="ar-SA" sz="3200" dirty="0" smtClean="0">
                <a:solidFill>
                  <a:srgbClr val="FFFF00"/>
                </a:solidFill>
              </a:rPr>
              <a:t>عِلة </a:t>
            </a:r>
            <a:r>
              <a:rPr lang="bn-BD" sz="3200" dirty="0" smtClean="0">
                <a:solidFill>
                  <a:srgbClr val="FFFF00"/>
                </a:solidFill>
              </a:rPr>
              <a:t> বিবেচনায় নিম্নের </a:t>
            </a:r>
            <a:r>
              <a:rPr lang="ar-SA" sz="3200" dirty="0" smtClean="0">
                <a:solidFill>
                  <a:srgbClr val="FFFF00"/>
                </a:solidFill>
              </a:rPr>
              <a:t>فِعْل </a:t>
            </a:r>
            <a:r>
              <a:rPr lang="bn-BD" sz="3200" dirty="0" smtClean="0">
                <a:solidFill>
                  <a:srgbClr val="FFFF00"/>
                </a:solidFill>
              </a:rPr>
              <a:t> সমূহের প্রকার নির্ণয় করঃ </a:t>
            </a:r>
            <a:endParaRPr lang="af-ZA" sz="32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7286" y="3826412"/>
            <a:ext cx="11648049" cy="26306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FFFF00"/>
                </a:solidFill>
              </a:rPr>
              <a:t>قَالَ، زَلْزَلَ، تصوم، سَأَلَ، جَلَسَ، قَلْقَلَ، قَرَأَ، فَرْرَ، وَفَي، غَوَي</a:t>
            </a:r>
            <a:endParaRPr lang="af-ZA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59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688124" y="562708"/>
            <a:ext cx="8229600" cy="1688123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</a:rPr>
              <a:t>বাড়ীর কাজ </a:t>
            </a:r>
            <a:endParaRPr lang="af-ZA" sz="60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29994" y="3066757"/>
            <a:ext cx="10297551" cy="277133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FF00"/>
                </a:solidFill>
              </a:rPr>
              <a:t>পবিত্র আল কুরআন থেকে ১০ টি </a:t>
            </a:r>
            <a:r>
              <a:rPr lang="ar-SA" sz="5400" b="1" dirty="0" smtClean="0">
                <a:solidFill>
                  <a:srgbClr val="FFFF00"/>
                </a:solidFill>
              </a:rPr>
              <a:t>فِعْل</a:t>
            </a:r>
            <a:r>
              <a:rPr lang="bn-BD" sz="5400" b="1" dirty="0" smtClean="0">
                <a:solidFill>
                  <a:srgbClr val="FFFF00"/>
                </a:solidFill>
              </a:rPr>
              <a:t> </a:t>
            </a:r>
            <a:r>
              <a:rPr lang="bn-BD" sz="5400" b="1" dirty="0" smtClean="0">
                <a:solidFill>
                  <a:srgbClr val="FFFF00"/>
                </a:solidFill>
              </a:rPr>
              <a:t>এ</a:t>
            </a:r>
            <a:r>
              <a:rPr lang="bn-BD" sz="5400" b="1" dirty="0" smtClean="0">
                <a:solidFill>
                  <a:srgbClr val="FFFF00"/>
                </a:solidFill>
              </a:rPr>
              <a:t>বং তার</a:t>
            </a:r>
            <a:r>
              <a:rPr lang="bn-BD" sz="5400" b="1" dirty="0" smtClean="0">
                <a:solidFill>
                  <a:srgbClr val="FFFF00"/>
                </a:solidFill>
              </a:rPr>
              <a:t> </a:t>
            </a:r>
            <a:r>
              <a:rPr lang="bn-BD" sz="5400" b="1" dirty="0" smtClean="0">
                <a:solidFill>
                  <a:srgbClr val="FFFF00"/>
                </a:solidFill>
              </a:rPr>
              <a:t>প্রকারসহ লিখে আনবে। </a:t>
            </a:r>
            <a:endParaRPr lang="af-ZA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0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3385" y="225084"/>
            <a:ext cx="10747717" cy="6302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274" y="744105"/>
            <a:ext cx="8623495" cy="526428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799471" y="1519311"/>
            <a:ext cx="2391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solidFill>
                  <a:srgbClr val="002060"/>
                </a:solidFill>
              </a:rPr>
              <a:t>সবাইকে ধন্যবাদ  </a:t>
            </a:r>
            <a:endParaRPr lang="af-ZA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01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3218" y="436098"/>
            <a:ext cx="7230794" cy="596470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dirty="0" smtClean="0">
              <a:solidFill>
                <a:schemeClr val="tx1"/>
              </a:solidFill>
            </a:endParaRPr>
          </a:p>
          <a:p>
            <a:pPr algn="ctr"/>
            <a:endParaRPr lang="bn-BD" sz="2800" dirty="0">
              <a:solidFill>
                <a:schemeClr val="tx1"/>
              </a:solidFill>
            </a:endParaRPr>
          </a:p>
          <a:p>
            <a:pPr algn="ctr"/>
            <a:endParaRPr lang="bn-BD" sz="2800" dirty="0" smtClean="0">
              <a:solidFill>
                <a:schemeClr val="tx1"/>
              </a:solidFill>
            </a:endParaRPr>
          </a:p>
          <a:p>
            <a:pPr algn="ctr"/>
            <a:endParaRPr lang="bn-BD" sz="2800" dirty="0">
              <a:solidFill>
                <a:schemeClr val="tx1"/>
              </a:solidFill>
            </a:endParaRPr>
          </a:p>
          <a:p>
            <a:pPr algn="ctr"/>
            <a:endParaRPr lang="bn-BD" sz="2800" dirty="0" smtClean="0">
              <a:solidFill>
                <a:schemeClr val="tx1"/>
              </a:solidFill>
            </a:endParaRPr>
          </a:p>
          <a:p>
            <a:pPr algn="ctr"/>
            <a:endParaRPr lang="bn-BD" sz="2800" dirty="0">
              <a:solidFill>
                <a:schemeClr val="tx1"/>
              </a:solidFill>
            </a:endParaRPr>
          </a:p>
          <a:p>
            <a:r>
              <a:rPr lang="bn-BD" sz="2800" dirty="0" smtClean="0">
                <a:solidFill>
                  <a:schemeClr val="tx1"/>
                </a:solidFill>
              </a:rPr>
              <a:t>শিক্ষক পরিচিতি</a:t>
            </a:r>
          </a:p>
          <a:p>
            <a:r>
              <a:rPr lang="bn-BD" sz="2800" dirty="0" smtClean="0">
                <a:solidFill>
                  <a:schemeClr val="tx1"/>
                </a:solidFill>
              </a:rPr>
              <a:t>মোঃ ফারুক হোসেন </a:t>
            </a:r>
          </a:p>
          <a:p>
            <a:r>
              <a:rPr lang="bn-BD" sz="2800" dirty="0" smtClean="0">
                <a:solidFill>
                  <a:schemeClr val="tx1"/>
                </a:solidFill>
              </a:rPr>
              <a:t>সহকারী শিক্ষক (আরবী) </a:t>
            </a:r>
          </a:p>
          <a:p>
            <a:r>
              <a:rPr lang="bn-BD" sz="2800" dirty="0" smtClean="0">
                <a:solidFill>
                  <a:schemeClr val="tx1"/>
                </a:solidFill>
              </a:rPr>
              <a:t>আলাদীপাড়া আজিজিয়া দ্বি-মূখী দাখিল মাদ্রাসা ।</a:t>
            </a:r>
          </a:p>
          <a:p>
            <a:r>
              <a:rPr lang="bn-BD" sz="2800" dirty="0" smtClean="0">
                <a:solidFill>
                  <a:schemeClr val="tx1"/>
                </a:solidFill>
              </a:rPr>
              <a:t> চৌধুরাণী, পীরগাছা, রংপুর।  </a:t>
            </a:r>
            <a:endParaRPr lang="af-ZA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34179" y="436098"/>
            <a:ext cx="3840480" cy="596470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</a:rPr>
              <a:t>পাঠ পরিচিতিঃ</a:t>
            </a:r>
          </a:p>
          <a:p>
            <a:r>
              <a:rPr lang="bn-BD" sz="3200" dirty="0" smtClean="0">
                <a:solidFill>
                  <a:schemeClr val="tx1"/>
                </a:solidFill>
              </a:rPr>
              <a:t>বিষয়ঃ আরবী ২য়  </a:t>
            </a:r>
          </a:p>
          <a:p>
            <a:r>
              <a:rPr lang="bn-BD" sz="3200" dirty="0" smtClean="0">
                <a:solidFill>
                  <a:schemeClr val="tx1"/>
                </a:solidFill>
              </a:rPr>
              <a:t>অধ্যায়ঃ প্রথম </a:t>
            </a:r>
          </a:p>
          <a:p>
            <a:r>
              <a:rPr lang="bn-BD" sz="3200" dirty="0" smtClean="0">
                <a:solidFill>
                  <a:schemeClr val="tx1"/>
                </a:solidFill>
              </a:rPr>
              <a:t>পাঠঃ প্রথম</a:t>
            </a:r>
          </a:p>
          <a:p>
            <a:r>
              <a:rPr lang="bn-BD" sz="3200" dirty="0" smtClean="0">
                <a:solidFill>
                  <a:schemeClr val="tx1"/>
                </a:solidFill>
              </a:rPr>
              <a:t>শ্রেণীঃ নবম </a:t>
            </a:r>
          </a:p>
          <a:p>
            <a:r>
              <a:rPr lang="bn-BD" sz="3200" dirty="0" smtClean="0">
                <a:solidFill>
                  <a:schemeClr val="tx1"/>
                </a:solidFill>
              </a:rPr>
              <a:t>তারিখঃ 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 </a:t>
            </a:r>
            <a:endParaRPr lang="af-ZA" sz="32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357" y="436098"/>
            <a:ext cx="3685735" cy="36857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842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461846" y="196949"/>
            <a:ext cx="6105379" cy="1631852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FFFF00"/>
                </a:solidFill>
              </a:rPr>
              <a:t>শিখনফল</a:t>
            </a:r>
            <a:r>
              <a:rPr lang="bn-BD" dirty="0" smtClean="0"/>
              <a:t> </a:t>
            </a:r>
            <a:endParaRPr lang="af-ZA" dirty="0"/>
          </a:p>
        </p:txBody>
      </p:sp>
      <p:sp>
        <p:nvSpPr>
          <p:cNvPr id="4" name="Rectangle 3"/>
          <p:cNvSpPr/>
          <p:nvPr/>
        </p:nvSpPr>
        <p:spPr>
          <a:xfrm>
            <a:off x="220393" y="1969477"/>
            <a:ext cx="11507373" cy="460013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b="1" dirty="0" smtClean="0">
                <a:solidFill>
                  <a:srgbClr val="FFFF00"/>
                </a:solidFill>
              </a:rPr>
              <a:t>১।</a:t>
            </a:r>
            <a:r>
              <a:rPr lang="ar-SA" sz="4400" b="1" dirty="0" smtClean="0">
                <a:solidFill>
                  <a:srgbClr val="FFFF00"/>
                </a:solidFill>
              </a:rPr>
              <a:t>  </a:t>
            </a:r>
            <a:r>
              <a:rPr lang="bn-BD" sz="4400" b="1" dirty="0" smtClean="0">
                <a:solidFill>
                  <a:srgbClr val="FFFF00"/>
                </a:solidFill>
              </a:rPr>
              <a:t> </a:t>
            </a:r>
            <a:r>
              <a:rPr lang="ar-SA" sz="4400" b="1" dirty="0" smtClean="0">
                <a:solidFill>
                  <a:srgbClr val="FFFF00"/>
                </a:solidFill>
              </a:rPr>
              <a:t>فِعْل </a:t>
            </a:r>
            <a:r>
              <a:rPr lang="bn-BD" sz="4400" b="1" dirty="0" smtClean="0">
                <a:solidFill>
                  <a:srgbClr val="FFFF00"/>
                </a:solidFill>
              </a:rPr>
              <a:t>  এর সংজ্ঞা বলতে পারবে।</a:t>
            </a:r>
          </a:p>
          <a:p>
            <a:endParaRPr lang="bn-BD" sz="4400" dirty="0" smtClean="0">
              <a:solidFill>
                <a:srgbClr val="FFFF00"/>
              </a:solidFill>
            </a:endParaRPr>
          </a:p>
          <a:p>
            <a:r>
              <a:rPr lang="bn-BD" sz="4400" b="1" dirty="0" smtClean="0">
                <a:solidFill>
                  <a:srgbClr val="FFFF00"/>
                </a:solidFill>
              </a:rPr>
              <a:t>২। </a:t>
            </a:r>
            <a:r>
              <a:rPr lang="ar-SA" sz="4400" b="1" dirty="0" smtClean="0">
                <a:solidFill>
                  <a:srgbClr val="FFFF00"/>
                </a:solidFill>
              </a:rPr>
              <a:t>فِعْل</a:t>
            </a:r>
            <a:r>
              <a:rPr lang="bn-BD" sz="4400" b="1" dirty="0" smtClean="0">
                <a:solidFill>
                  <a:srgbClr val="FFFF00"/>
                </a:solidFill>
              </a:rPr>
              <a:t> এর প্রকার বর্ণনা করতে পারবে । </a:t>
            </a:r>
          </a:p>
          <a:p>
            <a:endParaRPr lang="bn-BD" sz="4400" dirty="0" smtClean="0">
              <a:solidFill>
                <a:srgbClr val="FFFF00"/>
              </a:solidFill>
            </a:endParaRPr>
          </a:p>
          <a:p>
            <a:r>
              <a:rPr lang="bn-BD" sz="4400" b="1" dirty="0" smtClean="0">
                <a:solidFill>
                  <a:srgbClr val="FFFF00"/>
                </a:solidFill>
              </a:rPr>
              <a:t>৩। </a:t>
            </a:r>
            <a:r>
              <a:rPr lang="ar-SA" sz="4400" b="1" dirty="0" smtClean="0">
                <a:solidFill>
                  <a:srgbClr val="FFFF00"/>
                </a:solidFill>
              </a:rPr>
              <a:t>فِعْل</a:t>
            </a:r>
            <a:r>
              <a:rPr lang="bn-BD" sz="4400" b="1" dirty="0" smtClean="0">
                <a:solidFill>
                  <a:srgbClr val="FFFF00"/>
                </a:solidFill>
              </a:rPr>
              <a:t> এর প্রকার সমূহের  উদাহরণসহ সংজ্ঞা ব্যাখ্যা করতে পারবে।  </a:t>
            </a:r>
            <a:endParaRPr lang="af-ZA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90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7285" y="2266368"/>
            <a:ext cx="11640837" cy="31778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91" y="2504049"/>
            <a:ext cx="3324273" cy="2598327"/>
          </a:xfrm>
          <a:prstGeom prst="rect">
            <a:avLst/>
          </a:prstGeom>
        </p:spPr>
      </p:pic>
      <p:sp>
        <p:nvSpPr>
          <p:cNvPr id="2" name="Flowchart: Punched Tape 1"/>
          <p:cNvSpPr/>
          <p:nvPr/>
        </p:nvSpPr>
        <p:spPr>
          <a:xfrm>
            <a:off x="787791" y="323557"/>
            <a:ext cx="10072467" cy="1702191"/>
          </a:xfrm>
          <a:prstGeom prst="flowChartPunchedTap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FF00"/>
                </a:solidFill>
              </a:rPr>
              <a:t>নিচের ছবি গুলোর প্রতি লক্ষ্য করঃ </a:t>
            </a:r>
            <a:endParaRPr lang="af-ZA" sz="4000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803" y="2504049"/>
            <a:ext cx="3094892" cy="25983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150" y="2504049"/>
            <a:ext cx="2919225" cy="259832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1692" y="5681878"/>
            <a:ext cx="11535508" cy="1014343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rgbClr val="FFFF00"/>
                </a:solidFill>
              </a:rPr>
              <a:t>উপরোক্ত ছবিগুলো থেকে বিভিন্ন ধরণের কাজ বুঝাচ্ছে, যাকে আরবীতে </a:t>
            </a:r>
            <a:r>
              <a:rPr lang="ar-SA" sz="2400" b="1" dirty="0" smtClean="0">
                <a:solidFill>
                  <a:srgbClr val="FFFF00"/>
                </a:solidFill>
              </a:rPr>
              <a:t>فِعْل</a:t>
            </a:r>
            <a:r>
              <a:rPr lang="bn-BD" sz="2400" b="1" dirty="0" smtClean="0">
                <a:solidFill>
                  <a:srgbClr val="FFFF00"/>
                </a:solidFill>
              </a:rPr>
              <a:t> বলে।  </a:t>
            </a:r>
            <a:endParaRPr lang="af-ZA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04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829994" y="337624"/>
            <a:ext cx="10536701" cy="1856936"/>
          </a:xfrm>
          <a:prstGeom prst="ribbon2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FF00"/>
                </a:solidFill>
              </a:rPr>
              <a:t>পাঠ শিরোনাম </a:t>
            </a:r>
            <a:endParaRPr lang="af-ZA" sz="5400" b="1" dirty="0">
              <a:solidFill>
                <a:srgbClr val="FFFF00"/>
              </a:solidFill>
            </a:endParaRPr>
          </a:p>
        </p:txBody>
      </p:sp>
      <p:sp>
        <p:nvSpPr>
          <p:cNvPr id="3" name="Flowchart: Multidocument 2"/>
          <p:cNvSpPr/>
          <p:nvPr/>
        </p:nvSpPr>
        <p:spPr>
          <a:xfrm>
            <a:off x="647114" y="2771334"/>
            <a:ext cx="10860258" cy="3896751"/>
          </a:xfrm>
          <a:prstGeom prst="flowChartMultidocumen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FFFF00"/>
                </a:solidFill>
              </a:rPr>
              <a:t>আজকের পাঠ </a:t>
            </a:r>
            <a:r>
              <a:rPr lang="ar-SA" sz="8000" b="1" dirty="0" smtClean="0">
                <a:solidFill>
                  <a:srgbClr val="FFFF00"/>
                </a:solidFill>
              </a:rPr>
              <a:t>فِعْل</a:t>
            </a:r>
            <a:r>
              <a:rPr lang="bn-BD" sz="8000" b="1" dirty="0" smtClean="0">
                <a:solidFill>
                  <a:srgbClr val="FFFF00"/>
                </a:solidFill>
              </a:rPr>
              <a:t> </a:t>
            </a:r>
            <a:endParaRPr lang="af-ZA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62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858131" y="0"/>
            <a:ext cx="10086536" cy="1477108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FF00"/>
                </a:solidFill>
              </a:rPr>
              <a:t>নিচের ছবিটির প্রতি লক্ষ্য করঃ </a:t>
            </a:r>
            <a:endParaRPr lang="af-ZA" sz="48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7286" y="1477108"/>
            <a:ext cx="11648049" cy="521911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22428" y="-1610749"/>
            <a:ext cx="4979967" cy="113807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61958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067951" y="407964"/>
            <a:ext cx="7624689" cy="1434904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FF00"/>
                </a:solidFill>
              </a:rPr>
              <a:t>একক কাজ </a:t>
            </a:r>
            <a:endParaRPr lang="af-ZA" sz="4800" b="1" dirty="0">
              <a:solidFill>
                <a:srgbClr val="FFFF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34906" y="2475914"/>
            <a:ext cx="9411286" cy="355912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ar-SA" sz="5400" b="1" dirty="0" smtClean="0">
                <a:solidFill>
                  <a:srgbClr val="FFFF00"/>
                </a:solidFill>
              </a:rPr>
              <a:t>فِعْل</a:t>
            </a:r>
            <a:r>
              <a:rPr lang="bn-BD" sz="5400" b="1" dirty="0" smtClean="0">
                <a:solidFill>
                  <a:srgbClr val="FFFF00"/>
                </a:solidFill>
              </a:rPr>
              <a:t> এর আভিধানিক ও পারিভাষিক অর্থ কী ? </a:t>
            </a:r>
            <a:endParaRPr lang="af-ZA" sz="5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8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346917" y="211015"/>
            <a:ext cx="3685736" cy="140677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FFFF00"/>
                </a:solidFill>
              </a:rPr>
              <a:t>মূল অক্ষরের বিবেচনায় </a:t>
            </a:r>
          </a:p>
          <a:p>
            <a:pPr algn="ctr"/>
            <a:r>
              <a:rPr lang="ar-SA" sz="4800" b="1" dirty="0" smtClean="0">
                <a:solidFill>
                  <a:srgbClr val="FFFF00"/>
                </a:solidFill>
              </a:rPr>
              <a:t>فِعْل</a:t>
            </a:r>
            <a:endParaRPr lang="af-ZA" sz="48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32717" y="3999838"/>
            <a:ext cx="3552958" cy="266824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صَحِيْح</a:t>
            </a:r>
          </a:p>
          <a:p>
            <a:pPr algn="ctr"/>
            <a:r>
              <a:rPr lang="ar-SA" sz="3600" b="1" dirty="0">
                <a:solidFill>
                  <a:srgbClr val="FFFF00"/>
                </a:solidFill>
              </a:rPr>
              <a:t>(</a:t>
            </a:r>
            <a:r>
              <a:rPr lang="ar-SA" sz="3600" b="1" dirty="0" smtClean="0">
                <a:solidFill>
                  <a:srgbClr val="FFFF00"/>
                </a:solidFill>
              </a:rPr>
              <a:t>نَصَرَ) </a:t>
            </a:r>
            <a:r>
              <a:rPr lang="ar-SA" sz="3600" b="1" dirty="0" smtClean="0">
                <a:solidFill>
                  <a:schemeClr val="tx1"/>
                </a:solidFill>
              </a:rPr>
              <a:t>‘(فَرْرَ، زَلْزَلَ)</a:t>
            </a:r>
            <a:endParaRPr lang="af-ZA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73525" y="4048892"/>
            <a:ext cx="3559127" cy="26191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مَهْموز</a:t>
            </a:r>
          </a:p>
          <a:p>
            <a:pPr algn="ctr"/>
            <a:r>
              <a:rPr lang="ar-SA" sz="4800" dirty="0" smtClean="0">
                <a:solidFill>
                  <a:srgbClr val="FFFF00"/>
                </a:solidFill>
              </a:rPr>
              <a:t>(أكَلَ)(سَأَلَ)(قَرَأَ)</a:t>
            </a:r>
            <a:endParaRPr lang="af-ZA" sz="48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828" y="4048893"/>
            <a:ext cx="3710354" cy="261919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/>
              <a:t>معْتَل</a:t>
            </a:r>
          </a:p>
          <a:p>
            <a:pPr algn="ctr"/>
            <a:r>
              <a:rPr lang="ar-SA" sz="4400" dirty="0" smtClean="0">
                <a:solidFill>
                  <a:schemeClr val="tx1"/>
                </a:solidFill>
              </a:rPr>
              <a:t>(وَعَدَ، قَالَ، دَعَا)، </a:t>
            </a:r>
          </a:p>
          <a:p>
            <a:pPr algn="ctr"/>
            <a:r>
              <a:rPr lang="ar-SA" sz="4000" dirty="0" smtClean="0">
                <a:solidFill>
                  <a:srgbClr val="FFFF00"/>
                </a:solidFill>
              </a:rPr>
              <a:t>(وَقَى)، (طَوَى)</a:t>
            </a:r>
            <a:endParaRPr lang="af-ZA" sz="4000" dirty="0">
              <a:solidFill>
                <a:srgbClr val="FFFF0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901397" y="1617785"/>
            <a:ext cx="513471" cy="2382053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sp>
        <p:nvSpPr>
          <p:cNvPr id="8" name="Down Arrow 7"/>
          <p:cNvSpPr/>
          <p:nvPr/>
        </p:nvSpPr>
        <p:spPr>
          <a:xfrm rot="2780784">
            <a:off x="4450366" y="965811"/>
            <a:ext cx="449640" cy="3602178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sp>
        <p:nvSpPr>
          <p:cNvPr id="9" name="Down Arrow 8"/>
          <p:cNvSpPr/>
          <p:nvPr/>
        </p:nvSpPr>
        <p:spPr>
          <a:xfrm rot="18597083">
            <a:off x="7571509" y="820101"/>
            <a:ext cx="506436" cy="3797652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</p:spTree>
    <p:extLst>
      <p:ext uri="{BB962C8B-B14F-4D97-AF65-F5344CB8AC3E}">
        <p14:creationId xmlns:p14="http://schemas.microsoft.com/office/powerpoint/2010/main" val="59027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236763" y="295421"/>
            <a:ext cx="6386732" cy="1167619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FF00"/>
                </a:solidFill>
              </a:rPr>
              <a:t>জোড়ায় কাজ </a:t>
            </a:r>
            <a:endParaRPr lang="af-ZA" sz="4800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7619" y="2025748"/>
            <a:ext cx="9762978" cy="398115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FF00"/>
                </a:solidFill>
              </a:rPr>
              <a:t>মূল অক্ষরের দিক থেকে </a:t>
            </a:r>
          </a:p>
          <a:p>
            <a:pPr algn="ctr"/>
            <a:r>
              <a:rPr lang="ar-SA" sz="6000" dirty="0" smtClean="0">
                <a:solidFill>
                  <a:srgbClr val="FFFF00"/>
                </a:solidFill>
              </a:rPr>
              <a:t>فِعْل </a:t>
            </a:r>
            <a:r>
              <a:rPr lang="bn-BD" sz="6000" dirty="0" smtClean="0">
                <a:solidFill>
                  <a:srgbClr val="FFFF00"/>
                </a:solidFill>
              </a:rPr>
              <a:t> কত প্রকার ও কী কী ? </a:t>
            </a:r>
            <a:endParaRPr lang="af-ZA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1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202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nurul haque</dc:creator>
  <cp:lastModifiedBy>nurul haque</cp:lastModifiedBy>
  <cp:revision>52</cp:revision>
  <dcterms:created xsi:type="dcterms:W3CDTF">2016-09-20T14:13:30Z</dcterms:created>
  <dcterms:modified xsi:type="dcterms:W3CDTF">2016-12-23T09:03:05Z</dcterms:modified>
</cp:coreProperties>
</file>